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5" r:id="rId2"/>
    <p:sldId id="264" r:id="rId3"/>
    <p:sldId id="275" r:id="rId4"/>
    <p:sldId id="276" r:id="rId5"/>
    <p:sldId id="277" r:id="rId6"/>
    <p:sldId id="278" r:id="rId7"/>
    <p:sldId id="279" r:id="rId8"/>
    <p:sldId id="280" r:id="rId9"/>
    <p:sldId id="281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Tmon몬소리 Black" panose="02000A03000000000000" pitchFamily="2" charset="-127"/>
      <p:regular r:id="rId15"/>
      <p:bold r:id="rId16"/>
      <p:italic r:id="rId17"/>
      <p:boldItalic r:id="rId18"/>
    </p:embeddedFont>
    <p:embeddedFont>
      <p:font typeface="Arial Black" panose="020B0604020202020204" pitchFamily="34" charset="0"/>
      <p:bold r:id="rId19"/>
    </p:embeddedFont>
    <p:embeddedFont>
      <p:font typeface="Cambria Math" panose="02040503050406030204" pitchFamily="18" charset="0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73F"/>
    <a:srgbClr val="FAF9D9"/>
    <a:srgbClr val="30538F"/>
    <a:srgbClr val="FFC901"/>
    <a:srgbClr val="FF9801"/>
    <a:srgbClr val="2F528F"/>
    <a:srgbClr val="516EA1"/>
    <a:srgbClr val="03173F"/>
    <a:srgbClr val="FFFF71"/>
    <a:srgbClr val="FFF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608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31748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02</a:t>
            </a:r>
            <a:endParaRPr lang="ko-Kore-KR" altLang="en-US" sz="30000" dirty="0">
              <a:solidFill>
                <a:srgbClr val="021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3. </a:t>
            </a:r>
            <a:r>
              <a:rPr kumimoji="1" lang="ko-KR" altLang="en-US" dirty="0"/>
              <a:t>기초함수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3.1.</a:t>
            </a:r>
            <a:r>
              <a:rPr kumimoji="1" lang="ko-KR" altLang="en-US" dirty="0"/>
              <a:t> 함수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r>
              <a:rPr kumimoji="1" lang="ko-KR" altLang="en-US" sz="1400" dirty="0"/>
              <a:t>함수란 </a:t>
            </a:r>
            <a:r>
              <a:rPr kumimoji="1" lang="ko-KR" altLang="en-US" sz="1400" dirty="0" err="1"/>
              <a:t>정의역</a:t>
            </a:r>
            <a:r>
              <a:rPr kumimoji="1" lang="ko-KR" altLang="en-US" sz="1400" dirty="0"/>
              <a:t> 집합에서 공역 집합에 대응되는 관계</a:t>
            </a:r>
            <a:endParaRPr kumimoji="1" lang="en-US" altLang="ko-KR" sz="1400" dirty="0"/>
          </a:p>
          <a:p>
            <a:r>
              <a:rPr kumimoji="1" lang="ko-KR" altLang="en-US" sz="1400" dirty="0"/>
              <a:t>아래 사진에서 </a:t>
            </a:r>
            <a:endParaRPr kumimoji="1" lang="en-US" altLang="ko-KR" sz="1400" dirty="0"/>
          </a:p>
          <a:p>
            <a:r>
              <a:rPr kumimoji="1" lang="ko-KR" altLang="en-US" sz="1400" dirty="0" err="1"/>
              <a:t>정의역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{-1,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0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1}</a:t>
            </a:r>
          </a:p>
          <a:p>
            <a:r>
              <a:rPr kumimoji="1" lang="ko-KR" altLang="en-US" sz="1400" dirty="0"/>
              <a:t>공역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{1,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3}</a:t>
            </a:r>
          </a:p>
          <a:p>
            <a:r>
              <a:rPr kumimoji="1" lang="ko-KR" altLang="en-US" sz="1400" dirty="0" err="1"/>
              <a:t>치역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{2,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3}</a:t>
            </a:r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208EAE-AC7F-62D7-BCED-ED325CD0D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84" y="3002270"/>
            <a:ext cx="5473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3. </a:t>
            </a:r>
            <a:r>
              <a:rPr kumimoji="1" lang="ko-KR" altLang="en-US" dirty="0"/>
              <a:t>기초함수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4596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함수의 표현</a:t>
                </a: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r>
                  <a:rPr kumimoji="1" lang="en-US" altLang="ko-KR" sz="1400" dirty="0"/>
                  <a:t>f(x) = 2x + 2</a:t>
                </a:r>
              </a:p>
              <a:p>
                <a:r>
                  <a:rPr kumimoji="1" lang="en-US" altLang="ko-KR" sz="1400" dirty="0"/>
                  <a:t>y = 2x + 1</a:t>
                </a:r>
              </a:p>
              <a:p>
                <a:endParaRPr kumimoji="1" lang="en-US" altLang="ko-KR" sz="1400" dirty="0"/>
              </a:p>
              <a:p>
                <a:r>
                  <a:rPr kumimoji="1" lang="ko-KR" altLang="en-US" sz="1400" dirty="0"/>
                  <a:t>위의 </a:t>
                </a:r>
                <a:r>
                  <a:rPr kumimoji="1" lang="en-US" altLang="ko-KR" sz="1400" dirty="0"/>
                  <a:t>2</a:t>
                </a:r>
                <a:r>
                  <a:rPr kumimoji="1" lang="ko-KR" altLang="en-US" sz="1400" dirty="0"/>
                  <a:t> 식은 같은 표현이다</a:t>
                </a:r>
                <a:r>
                  <a:rPr kumimoji="1" lang="en-US" altLang="ko-KR" sz="1400" dirty="0"/>
                  <a:t>.</a:t>
                </a:r>
              </a:p>
              <a:p>
                <a:endParaRPr kumimoji="1"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 err="1"/>
                  <a:t>함수값</a:t>
                </a: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ko-KR" altLang="en-US" sz="1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1400" i="1" dirty="0" err="1" smtClean="0">
                          <a:latin typeface="Cambria Math" panose="02040503050406030204" pitchFamily="18" charset="0"/>
                        </a:rPr>
                        <m:t>일때의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혹은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(2) 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라고도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표현함</m:t>
                      </m:r>
                    </m:oMath>
                  </m:oMathPara>
                </a14:m>
                <a:endParaRPr kumimoji="1"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) = 2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 + 3 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에서</m:t>
                      </m:r>
                      <m:r>
                        <a:rPr kumimoji="1" lang="ko-KR" alt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R" sz="1400" i="1" dirty="0" smtClean="0">
                          <a:latin typeface="Cambria Math" panose="02040503050406030204" pitchFamily="18" charset="0"/>
                        </a:rPr>
                        <m:t>(2) = 2 ∗ 2 + 3</m:t>
                      </m:r>
                    </m:oMath>
                  </m:oMathPara>
                </a14:m>
                <a:endParaRPr kumimoji="1" lang="en-US" altLang="ko-KR" sz="1400" dirty="0"/>
              </a:p>
              <a:p>
                <a:pPr/>
                <a:endParaRPr kumimoji="1"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400" dirty="0"/>
                  <a:t>함수와 방정식</a:t>
                </a:r>
                <a:br>
                  <a:rPr kumimoji="1" lang="en-US" altLang="ko-KR" sz="1400" dirty="0"/>
                </a:br>
                <a:endParaRPr kumimoji="1"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400" dirty="0"/>
              </a:p>
              <a:p>
                <a:pPr/>
                <a:endParaRPr kumimoji="1" lang="en-US" altLang="ko-KR" sz="1400" dirty="0"/>
              </a:p>
              <a:p>
                <a:pPr/>
                <a:r>
                  <a:rPr kumimoji="1" lang="ko-KR" altLang="en-US" sz="1400" dirty="0"/>
                  <a:t>위의 식에서  만약 </a:t>
                </a:r>
                <a:r>
                  <a:rPr kumimoji="1" lang="en-US" altLang="ko-KR" sz="1400" dirty="0"/>
                  <a:t>x </a:t>
                </a:r>
                <a:r>
                  <a:rPr kumimoji="1" lang="ko-KR" altLang="en-US" sz="1400" dirty="0"/>
                  <a:t>의 값에 따라 </a:t>
                </a:r>
                <a:r>
                  <a:rPr kumimoji="1" lang="en-US" altLang="ko-KR" sz="1400" dirty="0"/>
                  <a:t>y </a:t>
                </a:r>
                <a:r>
                  <a:rPr kumimoji="1" lang="ko-KR" altLang="en-US" sz="1400" dirty="0"/>
                  <a:t>의 값이 바뀌면 함수</a:t>
                </a:r>
                <a:r>
                  <a:rPr kumimoji="1" lang="en-US" altLang="ko-KR" sz="1400" dirty="0"/>
                  <a:t>,</a:t>
                </a:r>
              </a:p>
              <a:p>
                <a:pPr/>
                <a:r>
                  <a:rPr kumimoji="1" lang="en-US" altLang="ko-KR" sz="1400" dirty="0"/>
                  <a:t>x </a:t>
                </a:r>
                <a:r>
                  <a:rPr kumimoji="1" lang="ko-KR" altLang="en-US" sz="1400" dirty="0"/>
                  <a:t>와 </a:t>
                </a:r>
                <a:r>
                  <a:rPr kumimoji="1" lang="en-US" altLang="ko-KR" sz="1400" dirty="0"/>
                  <a:t>y </a:t>
                </a:r>
                <a:r>
                  <a:rPr kumimoji="1" lang="ko-KR" altLang="en-US" sz="1400" dirty="0"/>
                  <a:t>가 서로 영향을 주지 않고 값이 바뀌고 그에 따른 참 거짓을 따지는 것이면 방정식이라 한다</a:t>
                </a:r>
                <a:r>
                  <a:rPr kumimoji="1" lang="en-US" altLang="ko-KR" sz="1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400" dirty="0"/>
              </a:p>
              <a:p>
                <a:pPr/>
                <a:endParaRPr kumimoji="1" lang="en-US" altLang="ko-KR" sz="1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4596002"/>
              </a:xfrm>
              <a:prstGeom prst="rect">
                <a:avLst/>
              </a:prstGeom>
              <a:blipFill>
                <a:blip r:embed="rId4"/>
                <a:stretch>
                  <a:fillRect l="-341" t="-55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BF8646F-D1D8-AB2E-8F10-A1940124A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9" y="4258609"/>
            <a:ext cx="1774522" cy="3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9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고급 함수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일차함수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  <a:p>
            <a:endParaRPr kumimoji="1" lang="en-US" altLang="ko-KR" dirty="0"/>
          </a:p>
          <a:p>
            <a:r>
              <a:rPr kumimoji="1" lang="en-US" altLang="ko-KR" dirty="0"/>
              <a:t>x </a:t>
            </a:r>
            <a:r>
              <a:rPr kumimoji="1" lang="ko-KR" altLang="en-US" dirty="0"/>
              <a:t>에 대한 차수가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차인 함수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5D270C-F231-8AFC-84F6-EEA33F932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9" y="1575582"/>
            <a:ext cx="1016000" cy="190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58737B-3171-42FB-C04B-68572DF85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28" y="2720987"/>
            <a:ext cx="5118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5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고급 함수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일차함수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기울기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y </a:t>
            </a:r>
            <a:r>
              <a:rPr kumimoji="1" lang="ko-KR" altLang="en-US" dirty="0"/>
              <a:t>변화량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x </a:t>
            </a:r>
            <a:r>
              <a:rPr kumimoji="1" lang="ko-KR" altLang="en-US" dirty="0"/>
              <a:t>변화량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y </a:t>
            </a:r>
            <a:r>
              <a:rPr kumimoji="1" lang="ko-KR" altLang="en-US" dirty="0"/>
              <a:t>절편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그래프와 </a:t>
            </a:r>
            <a:r>
              <a:rPr kumimoji="1" lang="en-US" altLang="ko-KR" dirty="0"/>
              <a:t>y </a:t>
            </a:r>
            <a:r>
              <a:rPr kumimoji="1" lang="ko-KR" altLang="en-US" dirty="0"/>
              <a:t>가 만나는 좌표</a:t>
            </a:r>
            <a:endParaRPr kumimoji="1" lang="en-US" altLang="ko-KR" dirty="0"/>
          </a:p>
          <a:p>
            <a:r>
              <a:rPr kumimoji="1" lang="en-US" altLang="ko-KR" dirty="0"/>
              <a:t>Ex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lang="en-US" altLang="ko-Kore-KR" dirty="0"/>
              <a:t>y = 2x + 3</a:t>
            </a:r>
          </a:p>
          <a:p>
            <a:r>
              <a:rPr kumimoji="1" lang="ko-KR" altLang="en-US" dirty="0"/>
              <a:t>기울기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</a:p>
          <a:p>
            <a:r>
              <a:rPr kumimoji="1" lang="en-US" altLang="ko-KR" dirty="0"/>
              <a:t>y</a:t>
            </a:r>
            <a:r>
              <a:rPr kumimoji="1" lang="ko-KR" altLang="en-US" dirty="0"/>
              <a:t>절편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B68DB0-858A-89D2-CF59-125469486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41" y="3278574"/>
            <a:ext cx="6054547" cy="35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7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고급 함수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직선의 방정식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위의 형태로 표현하는 것이 직선의 방정식이라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직선의 결정조건에 따라 표현형태가 달라질 수 있다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</a:t>
            </a:r>
            <a:r>
              <a:rPr kumimoji="1" lang="ko-KR" altLang="en-US" dirty="0"/>
              <a:t>점이 주어지는 경우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</a:t>
            </a:r>
            <a:r>
              <a:rPr kumimoji="1" lang="ko-KR" altLang="en-US" dirty="0"/>
              <a:t>점과 기울기가 주어지는 경우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기울기와 </a:t>
            </a:r>
            <a:r>
              <a:rPr kumimoji="1" lang="en-US" altLang="ko-KR" dirty="0"/>
              <a:t>y</a:t>
            </a:r>
            <a:r>
              <a:rPr kumimoji="1" lang="ko-KR" altLang="en-US" dirty="0"/>
              <a:t>절편이 주어지는 경우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6392B3-82BC-F4BE-6401-33FD017F7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9" y="1650607"/>
            <a:ext cx="1485900" cy="190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B67576-4834-96EB-C658-C34ADF5A6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529" y="2795067"/>
            <a:ext cx="1358900" cy="215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5F7F96-ABB8-6351-235B-6E4C0846A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560" y="3079255"/>
            <a:ext cx="1765300" cy="215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B45EDA-D490-4624-6238-8AF35E928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760" y="3343707"/>
            <a:ext cx="1562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4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고급 함수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이차함수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r>
              <a:rPr kumimoji="1" lang="ko-KR" altLang="en-US" dirty="0" err="1"/>
              <a:t>최고차항의</a:t>
            </a:r>
            <a:r>
              <a:rPr kumimoji="1" lang="ko-KR" altLang="en-US" dirty="0"/>
              <a:t> 차수가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차인 함수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CCDD4D-C478-539E-3260-AA6A167D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57" y="1550182"/>
            <a:ext cx="2095500" cy="241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1812CD-D9A6-4ACA-1F4C-D639BEAAF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4" y="3226661"/>
            <a:ext cx="5959464" cy="2560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F1F5CB-3857-2454-3A35-73986DA2D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738" y="3226661"/>
            <a:ext cx="5959464" cy="24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3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고급 함수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이차함수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r>
              <a:rPr kumimoji="1" lang="ko-KR" altLang="en-US" dirty="0"/>
              <a:t>꼭지점이</a:t>
            </a:r>
            <a:r>
              <a:rPr kumimoji="1" lang="en-US" altLang="ko-KR" dirty="0"/>
              <a:t>	</a:t>
            </a:r>
            <a:r>
              <a:rPr kumimoji="1" lang="ko-KR" altLang="en-US" dirty="0"/>
              <a:t>인 이차함수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6E34B1-8DAB-2D1E-13CF-8FCE9A71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85" y="1550182"/>
            <a:ext cx="1727200" cy="241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84D7EE-447F-3AF0-F13F-0E56347D9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937" y="1983089"/>
            <a:ext cx="622300" cy="215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9E5A74-E826-6E11-1210-D457C1176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82" y="2462604"/>
            <a:ext cx="6405911" cy="375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21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4690</TotalTime>
  <Words>257</Words>
  <Application>Microsoft Macintosh PowerPoint</Application>
  <PresentationFormat>와이드스크린</PresentationFormat>
  <Paragraphs>62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Tmon몬소리 Black</vt:lpstr>
      <vt:lpstr>Cambria Math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110</cp:revision>
  <dcterms:created xsi:type="dcterms:W3CDTF">2020-07-20T02:59:15Z</dcterms:created>
  <dcterms:modified xsi:type="dcterms:W3CDTF">2022-05-15T18:01:03Z</dcterms:modified>
</cp:coreProperties>
</file>